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5" r:id="rId9"/>
    <p:sldId id="264" r:id="rId10"/>
    <p:sldId id="296" r:id="rId11"/>
    <p:sldId id="297" r:id="rId12"/>
    <p:sldId id="298" r:id="rId13"/>
    <p:sldId id="300" r:id="rId14"/>
    <p:sldId id="299" r:id="rId15"/>
    <p:sldId id="301" r:id="rId16"/>
    <p:sldId id="267" r:id="rId17"/>
    <p:sldId id="302" r:id="rId18"/>
    <p:sldId id="303" r:id="rId19"/>
    <p:sldId id="304" r:id="rId20"/>
    <p:sldId id="305" r:id="rId21"/>
    <p:sldId id="308" r:id="rId22"/>
    <p:sldId id="306" r:id="rId23"/>
    <p:sldId id="309" r:id="rId24"/>
    <p:sldId id="311" r:id="rId25"/>
    <p:sldId id="316" r:id="rId26"/>
    <p:sldId id="310" r:id="rId27"/>
    <p:sldId id="313" r:id="rId28"/>
    <p:sldId id="312" r:id="rId29"/>
    <p:sldId id="314" r:id="rId30"/>
    <p:sldId id="31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niglet" panose="020B0604020202020204" charset="0"/>
      <p:regular r:id="rId37"/>
    </p:embeddedFont>
    <p:embeddedFont>
      <p:font typeface="Dosis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5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149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.net.vn/0VD0" TargetMode="External"/><Relationship Id="rId2" Type="http://schemas.openxmlformats.org/officeDocument/2006/relationships/hyperlink" Target="https://s.net.vn/IAoI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845648" y="1051047"/>
            <a:ext cx="789433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: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khoá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RFID</a:t>
            </a:r>
            <a:br>
              <a:rPr lang="en-US" dirty="0" smtClean="0"/>
            </a:br>
            <a:r>
              <a:rPr lang="en-US" dirty="0" err="1" smtClean="0"/>
              <a:t>Nhóm</a:t>
            </a:r>
            <a:r>
              <a:rPr lang="en-US" dirty="0" smtClean="0"/>
              <a:t>: 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182532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ĐẶC TẢ HỆ THỐNG (SYSTEM REQUIREMENTS)</a:t>
            </a:r>
          </a:p>
        </p:txBody>
      </p:sp>
    </p:spTree>
    <p:extLst>
      <p:ext uri="{BB962C8B-B14F-4D97-AF65-F5344CB8AC3E}">
        <p14:creationId xmlns:p14="http://schemas.microsoft.com/office/powerpoint/2010/main" val="18787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685800"/>
            <a:ext cx="6140400" cy="709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(NAME):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639319" y="900113"/>
            <a:ext cx="6711599" cy="3720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indent="0">
              <a:buNone/>
            </a:pP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khoá</a:t>
            </a:r>
            <a:r>
              <a:rPr lang="en-US" sz="1600" dirty="0" smtClean="0"/>
              <a:t> </a:t>
            </a:r>
            <a:r>
              <a:rPr lang="en-US" sz="1600" dirty="0" err="1" smtClean="0"/>
              <a:t>điện</a:t>
            </a:r>
            <a:r>
              <a:rPr lang="en-US" sz="1600" dirty="0" smtClean="0"/>
              <a:t> </a:t>
            </a:r>
            <a:r>
              <a:rPr lang="en-US" sz="1600" dirty="0" err="1" smtClean="0"/>
              <a:t>tử</a:t>
            </a:r>
            <a:r>
              <a:rPr lang="en-US" sz="1600" dirty="0" smtClean="0"/>
              <a:t>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smtClean="0"/>
              <a:t>RFID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keypad</a:t>
            </a:r>
            <a:r>
              <a:rPr lang="en-US" dirty="0" smtClean="0"/>
              <a:t>. </a:t>
            </a:r>
            <a:endParaRPr lang="en-US" dirty="0"/>
          </a:p>
          <a:p>
            <a:pPr marL="69850" lvl="0" indent="0">
              <a:buNone/>
            </a:pPr>
            <a:r>
              <a:rPr lang="en-US" sz="1800" dirty="0" smtClean="0">
                <a:solidFill>
                  <a:schemeClr val="accent1"/>
                </a:solidFill>
                <a:latin typeface="Sniglet" panose="020B0604020202020204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Mục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Đích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(PURPOSE): </a:t>
            </a:r>
            <a:endParaRPr lang="en-US" sz="1800" dirty="0" smtClean="0">
              <a:solidFill>
                <a:schemeClr val="accent1"/>
              </a:solidFill>
              <a:latin typeface="Sniglet" panose="020B0604020202020204" charset="0"/>
            </a:endParaRPr>
          </a:p>
          <a:p>
            <a:pPr marL="69850" indent="0">
              <a:buNone/>
            </a:pP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RFID, keypad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/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theo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 smtClean="0"/>
              <a:t>cầu</a:t>
            </a:r>
            <a:r>
              <a:rPr lang="en-US" sz="1600" dirty="0"/>
              <a:t>.</a:t>
            </a:r>
            <a:endParaRPr lang="en-US" sz="1600" dirty="0" smtClean="0"/>
          </a:p>
          <a:p>
            <a:pPr marL="69850" lvl="0" indent="0">
              <a:buNone/>
            </a:pPr>
            <a:r>
              <a:rPr lang="en-US" sz="1600" dirty="0" smtClean="0"/>
              <a:t> </a:t>
            </a:r>
            <a:r>
              <a:rPr lang="en-US" sz="1600" dirty="0">
                <a:solidFill>
                  <a:schemeClr val="accent1"/>
                </a:solidFill>
                <a:latin typeface="Sniglet" panose="020B0604020202020204" charset="0"/>
              </a:rPr>
              <a:t>+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Yêu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Cầu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Thiết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</a:rPr>
              <a:t>Kế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</a:rPr>
              <a:t> (DESIGN ISSUES):</a:t>
            </a:r>
          </a:p>
          <a:p>
            <a:pPr lvl="0"/>
            <a:endParaRPr lang="en-US" sz="1600" b="1" dirty="0" smtClean="0"/>
          </a:p>
          <a:p>
            <a:pPr marL="69850" indent="0">
              <a:buNone/>
            </a:pPr>
            <a:endParaRPr lang="en-US" sz="1600" dirty="0"/>
          </a:p>
          <a:p>
            <a:pPr marL="69850" lvl="0" indent="0">
              <a:buNone/>
            </a:pPr>
            <a:endParaRPr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39319" y="2540172"/>
            <a:ext cx="3050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Constraints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Giá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thành</a:t>
            </a:r>
            <a:r>
              <a:rPr lang="en-US" dirty="0">
                <a:latin typeface="Sniglet" panose="020B0604020202020204" charset="0"/>
              </a:rPr>
              <a:t>: &lt; 400 </a:t>
            </a:r>
            <a:r>
              <a:rPr lang="en-US" dirty="0" err="1">
                <a:latin typeface="Sniglet" panose="020B0604020202020204" charset="0"/>
              </a:rPr>
              <a:t>nghìn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đồng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Thời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dụng</a:t>
            </a:r>
            <a:r>
              <a:rPr lang="en-US" dirty="0">
                <a:latin typeface="Sniglet" panose="020B0604020202020204" charset="0"/>
              </a:rPr>
              <a:t>, </a:t>
            </a:r>
            <a:r>
              <a:rPr lang="en-US" dirty="0" err="1">
                <a:latin typeface="Sniglet" panose="020B0604020202020204" charset="0"/>
              </a:rPr>
              <a:t>tuổi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thọ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của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sản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phẩm</a:t>
            </a:r>
            <a:r>
              <a:rPr lang="en-US" dirty="0">
                <a:latin typeface="Sniglet" panose="020B0604020202020204" charset="0"/>
              </a:rPr>
              <a:t>: 2-3 </a:t>
            </a:r>
            <a:r>
              <a:rPr lang="en-US" dirty="0" err="1">
                <a:latin typeface="Sniglet" panose="020B0604020202020204" charset="0"/>
              </a:rPr>
              <a:t>năm</a:t>
            </a:r>
            <a:r>
              <a:rPr lang="en-US" dirty="0">
                <a:latin typeface="Sniglet" panose="020B0604020202020204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Khối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lượng</a:t>
            </a:r>
            <a:r>
              <a:rPr lang="en-US" dirty="0">
                <a:latin typeface="Sniglet" panose="020B0604020202020204" charset="0"/>
              </a:rPr>
              <a:t>: &lt;1 kg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5118" y="2540172"/>
            <a:ext cx="27360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Functional</a:t>
            </a:r>
            <a:r>
              <a:rPr lang="en-US" b="1" dirty="0"/>
              <a:t>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niglet" panose="020B0604020202020204" charset="0"/>
              </a:rPr>
              <a:t>Hệ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thống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đọc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và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dirty="0"/>
              <a:t>Hệ thống có </a:t>
            </a:r>
            <a:r>
              <a:rPr lang="en-US" dirty="0">
                <a:latin typeface="Sniglet" panose="020B0604020202020204" charset="0"/>
              </a:rPr>
              <a:t>keypad </a:t>
            </a:r>
            <a:r>
              <a:rPr lang="en-US" dirty="0" err="1">
                <a:latin typeface="Sniglet" panose="020B0604020202020204" charset="0"/>
              </a:rPr>
              <a:t>để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hỗ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trợ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mở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khóa</a:t>
            </a:r>
            <a:endParaRPr lang="en-US" dirty="0">
              <a:latin typeface="Sniglet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3493" y="3795899"/>
            <a:ext cx="314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/>
              <a:t>+ Real-time</a:t>
            </a:r>
            <a:r>
              <a:rPr lang="en-US" b="1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Sniglet" panose="020B0604020202020204" charset="0"/>
              </a:rPr>
              <a:t>Thời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gian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nhận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diện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thẻ</a:t>
            </a:r>
            <a:r>
              <a:rPr lang="en-US" dirty="0">
                <a:latin typeface="Sniglet" panose="020B0604020202020204" charset="0"/>
              </a:rPr>
              <a:t> RFID</a:t>
            </a:r>
            <a:r>
              <a:rPr lang="vi-VN" dirty="0"/>
              <a:t> với độ trễ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nhỏ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hơn</a:t>
            </a:r>
            <a:r>
              <a:rPr lang="en-US" dirty="0">
                <a:latin typeface="Sniglet" panose="020B0604020202020204" charset="0"/>
              </a:rPr>
              <a:t> 1</a:t>
            </a:r>
            <a:r>
              <a:rPr lang="vi-VN" dirty="0"/>
              <a:t>s.</a:t>
            </a:r>
            <a:endParaRPr lang="en-US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1082426"/>
            <a:ext cx="5925132" cy="3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5969" y="1661762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CỨNG (HARDWARE) </a:t>
            </a:r>
          </a:p>
        </p:txBody>
      </p:sp>
    </p:spTree>
    <p:extLst>
      <p:ext uri="{BB962C8B-B14F-4D97-AF65-F5344CB8AC3E}">
        <p14:creationId xmlns:p14="http://schemas.microsoft.com/office/powerpoint/2010/main" val="4055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546494"/>
            <a:ext cx="6140400" cy="857400"/>
          </a:xfrm>
        </p:spPr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Nguyên</a:t>
            </a:r>
            <a:r>
              <a:rPr lang="en-US" b="1" dirty="0" smtClean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(PRINCIPLE OF OPERATION)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92981"/>
            <a:ext cx="6140400" cy="3920656"/>
          </a:xfrm>
        </p:spPr>
        <p:txBody>
          <a:bodyPr/>
          <a:lstStyle/>
          <a:p>
            <a:pPr marL="69850" indent="0">
              <a:buNone/>
            </a:pPr>
            <a:r>
              <a:rPr lang="en-US" sz="1600" dirty="0" smtClean="0"/>
              <a:t>-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đưa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kì</a:t>
            </a:r>
            <a:r>
              <a:rPr lang="en-US" sz="1600" dirty="0"/>
              <a:t> (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),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qua led </a:t>
            </a:r>
            <a:r>
              <a:rPr lang="en-US" sz="1600" dirty="0" err="1"/>
              <a:t>đỏ</a:t>
            </a:r>
            <a:r>
              <a:rPr lang="en-US" sz="1600" dirty="0"/>
              <a:t> (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vẫn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)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.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quét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RFID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cấu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,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,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qua vi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ATmega328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xanh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 </a:t>
            </a:r>
            <a:r>
              <a:rPr lang="en-US" sz="1600" dirty="0" err="1"/>
              <a:t>trong</a:t>
            </a:r>
            <a:r>
              <a:rPr lang="en-US" sz="1600" dirty="0"/>
              <a:t> 3s, </a:t>
            </a:r>
            <a:r>
              <a:rPr lang="en-US" sz="1600" dirty="0" err="1"/>
              <a:t>còi</a:t>
            </a:r>
            <a:r>
              <a:rPr lang="en-US" sz="1600" dirty="0"/>
              <a:t> buzzer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âm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đóng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đèn</a:t>
            </a:r>
            <a:r>
              <a:rPr lang="en-US" sz="1600" dirty="0"/>
              <a:t> </a:t>
            </a:r>
            <a:r>
              <a:rPr lang="en-US" sz="1600" dirty="0" err="1"/>
              <a:t>đỏ</a:t>
            </a:r>
            <a:r>
              <a:rPr lang="en-US" sz="1600" dirty="0"/>
              <a:t> </a:t>
            </a:r>
            <a:r>
              <a:rPr lang="en-US" sz="1600" dirty="0" err="1"/>
              <a:t>sáng</a:t>
            </a:r>
            <a:r>
              <a:rPr lang="en-US" sz="1600" dirty="0"/>
              <a:t>). </a:t>
            </a:r>
            <a:r>
              <a:rPr lang="en-US" sz="1600" dirty="0" err="1"/>
              <a:t>Ngoài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keypad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mở</a:t>
            </a:r>
            <a:r>
              <a:rPr lang="en-US" sz="1600" dirty="0"/>
              <a:t> </a:t>
            </a:r>
            <a:r>
              <a:rPr lang="en-US" sz="1600" dirty="0" err="1"/>
              <a:t>khóa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.</a:t>
            </a:r>
          </a:p>
          <a:p>
            <a:pPr marL="698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8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925" y="864393"/>
            <a:ext cx="6140400" cy="518069"/>
          </a:xfrm>
        </p:spPr>
        <p:txBody>
          <a:bodyPr/>
          <a:lstStyle/>
          <a:p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(HARDWARE COMPONENT)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7925" y="964406"/>
            <a:ext cx="6140400" cy="3949231"/>
          </a:xfrm>
        </p:spPr>
        <p:txBody>
          <a:bodyPr/>
          <a:lstStyle/>
          <a:p>
            <a:pPr marL="69850" indent="0">
              <a:buNone/>
            </a:pPr>
            <a:r>
              <a:rPr lang="en-US" sz="1400" b="1" dirty="0"/>
              <a:t>a) MCU (Microprocessors/Microcontrollers):</a:t>
            </a:r>
          </a:p>
          <a:p>
            <a:pPr marL="69850" indent="0">
              <a:buNone/>
            </a:pPr>
            <a:r>
              <a:rPr lang="en-US" sz="1400" dirty="0" smtClean="0"/>
              <a:t>  -  </a:t>
            </a:r>
            <a:r>
              <a:rPr lang="en-US" sz="1400" dirty="0"/>
              <a:t>32-bit Microcontroller: ATmega328 </a:t>
            </a:r>
            <a:r>
              <a:rPr lang="en-US" sz="1400" dirty="0" err="1"/>
              <a:t>thu</a:t>
            </a:r>
            <a:r>
              <a:rPr lang="en-US" sz="1400" dirty="0"/>
              <a:t> </a:t>
            </a:r>
            <a:r>
              <a:rPr lang="en-US" sz="1400" dirty="0" err="1"/>
              <a:t>nhập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tín</a:t>
            </a:r>
            <a:r>
              <a:rPr lang="en-US" sz="1400" dirty="0"/>
              <a:t> </a:t>
            </a:r>
            <a:r>
              <a:rPr lang="en-US" sz="1400" dirty="0" err="1"/>
              <a:t>hiệu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RFID, keypad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truyền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ra.</a:t>
            </a:r>
            <a:endParaRPr lang="en-US" sz="1400" dirty="0"/>
          </a:p>
          <a:p>
            <a:pPr marL="69850" indent="0">
              <a:buNone/>
            </a:pPr>
            <a:r>
              <a:rPr lang="en-US" sz="1400" b="1" dirty="0"/>
              <a:t>b) </a:t>
            </a:r>
            <a:r>
              <a:rPr lang="en-US" sz="1400" b="1" dirty="0" err="1"/>
              <a:t>Ngoại</a:t>
            </a:r>
            <a:r>
              <a:rPr lang="en-US" sz="1400" b="1" dirty="0"/>
              <a:t> vi (Peripherals):</a:t>
            </a:r>
          </a:p>
          <a:p>
            <a:pPr marL="69850" lvl="0" indent="0" fontAlgn="base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vào</a:t>
            </a:r>
            <a:r>
              <a:rPr lang="en-US" sz="1400" b="1" dirty="0"/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đọc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RFID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 dirty="0"/>
              <a:t>Keypad 4x4</a:t>
            </a:r>
          </a:p>
          <a:p>
            <a:pPr marL="69850" lvl="0" indent="0">
              <a:buNone/>
            </a:pPr>
            <a:r>
              <a:rPr lang="en-US" sz="1400" b="1" dirty="0" smtClean="0"/>
              <a:t>+ </a:t>
            </a:r>
            <a:r>
              <a:rPr lang="en-US" sz="1400" b="1" dirty="0" err="1" smtClean="0"/>
              <a:t>Ngõ</a:t>
            </a:r>
            <a:r>
              <a:rPr lang="en-US" sz="1400" b="1" dirty="0" smtClean="0"/>
              <a:t> </a:t>
            </a:r>
            <a:r>
              <a:rPr lang="en-US" sz="1400" b="1" dirty="0" err="1"/>
              <a:t>ra</a:t>
            </a:r>
            <a:r>
              <a:rPr lang="en-US" sz="14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Solenoid lock 12V.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Buzzer</a:t>
            </a:r>
          </a:p>
          <a:p>
            <a:pPr marL="69850" indent="0">
              <a:buNone/>
            </a:pPr>
            <a:r>
              <a:rPr lang="en-US" sz="1400" b="1" dirty="0"/>
              <a:t>c) POWER SUPPLY</a:t>
            </a:r>
          </a:p>
          <a:p>
            <a:pPr marL="69850" lvl="0" indent="0">
              <a:buNone/>
            </a:pPr>
            <a:r>
              <a:rPr lang="en-US" sz="1400" dirty="0" smtClean="0"/>
              <a:t> -  </a:t>
            </a:r>
            <a:r>
              <a:rPr lang="en-US" sz="1400" dirty="0" err="1" smtClean="0"/>
              <a:t>Nguồn</a:t>
            </a:r>
            <a:r>
              <a:rPr lang="en-US" sz="1400" dirty="0" smtClean="0"/>
              <a:t> </a:t>
            </a:r>
            <a:r>
              <a:rPr lang="en-US" sz="1400" dirty="0"/>
              <a:t>12V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cấp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r>
              <a:rPr lang="en-US" sz="1400" dirty="0"/>
              <a:t> </a:t>
            </a:r>
            <a:r>
              <a:rPr lang="en-US" sz="1400" dirty="0" err="1"/>
              <a:t>áp</a:t>
            </a:r>
            <a:r>
              <a:rPr lang="en-US" sz="1400" dirty="0"/>
              <a:t> </a:t>
            </a:r>
            <a:r>
              <a:rPr lang="en-US" sz="1400" dirty="0" err="1"/>
              <a:t>khóa</a:t>
            </a:r>
            <a:r>
              <a:rPr lang="en-US" sz="1400" dirty="0"/>
              <a:t> </a:t>
            </a:r>
            <a:r>
              <a:rPr lang="en-US" sz="1400" dirty="0" err="1"/>
              <a:t>điện</a:t>
            </a:r>
            <a:endParaRPr lang="en-US" sz="1400" dirty="0"/>
          </a:p>
          <a:p>
            <a:pPr marL="6985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58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(HARDWARE BLOCK DIAGRAM)</a:t>
            </a:r>
            <a:endParaRPr dirty="0"/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56" y="1353374"/>
            <a:ext cx="6993738" cy="3148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19" y="541284"/>
            <a:ext cx="6140400" cy="875006"/>
          </a:xfrm>
        </p:spPr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639319" y="1262401"/>
            <a:ext cx="55070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niglet" panose="020B0604020202020204" charset="0"/>
              </a:rPr>
              <a:t>+ </a:t>
            </a:r>
            <a:r>
              <a:rPr lang="en-US" dirty="0" err="1" smtClean="0">
                <a:latin typeface="Sniglet" panose="020B0604020202020204" charset="0"/>
              </a:rPr>
              <a:t>Khối</a:t>
            </a:r>
            <a:r>
              <a:rPr lang="en-US" dirty="0" smtClean="0">
                <a:latin typeface="Sniglet" panose="020B0604020202020204" charset="0"/>
              </a:rPr>
              <a:t> </a:t>
            </a:r>
            <a:r>
              <a:rPr lang="en-US" dirty="0">
                <a:latin typeface="Sniglet" panose="020B0604020202020204" charset="0"/>
              </a:rPr>
              <a:t>vi </a:t>
            </a:r>
            <a:r>
              <a:rPr lang="en-US" dirty="0" err="1">
                <a:latin typeface="Sniglet" panose="020B0604020202020204" charset="0"/>
              </a:rPr>
              <a:t>xử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lý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trung</a:t>
            </a:r>
            <a:r>
              <a:rPr lang="en-US" dirty="0">
                <a:latin typeface="Sniglet" panose="020B0604020202020204" charset="0"/>
              </a:rPr>
              <a:t> </a:t>
            </a:r>
            <a:r>
              <a:rPr lang="en-US" dirty="0" err="1">
                <a:latin typeface="Sniglet" panose="020B0604020202020204" charset="0"/>
              </a:rPr>
              <a:t>tâm</a:t>
            </a:r>
            <a:r>
              <a:rPr lang="en-US" dirty="0">
                <a:latin typeface="Sniglet" panose="020B0604020202020204" charset="0"/>
              </a:rPr>
              <a:t>: </a:t>
            </a:r>
            <a:r>
              <a:rPr lang="en-US" dirty="0" smtClean="0">
                <a:latin typeface="Sniglet" panose="020B0604020202020204" charset="0"/>
              </a:rPr>
              <a:t>ATmega328: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Dosis" panose="020B0604020202020204" charset="0"/>
              </a:rPr>
              <a:t>- </a:t>
            </a:r>
            <a:r>
              <a:rPr lang="en-US" dirty="0" err="1" smtClean="0">
                <a:latin typeface="Dosis" panose="020B0604020202020204" charset="0"/>
              </a:rPr>
              <a:t>Đây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xử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tâm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tất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thành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phần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 </a:t>
            </a:r>
            <a:r>
              <a:rPr lang="en-US" dirty="0" err="1">
                <a:latin typeface="Dosis" panose="020B0604020202020204" charset="0"/>
              </a:rPr>
              <a:t>Nó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thực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như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từ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bộ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hiệu</a:t>
            </a:r>
            <a:r>
              <a:rPr lang="en-US" dirty="0">
                <a:latin typeface="Dosis" panose="020B0604020202020204" charset="0"/>
              </a:rPr>
              <a:t> RFID,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chân</a:t>
            </a:r>
            <a:r>
              <a:rPr lang="en-US" dirty="0">
                <a:latin typeface="Dosis" panose="020B0604020202020204" charset="0"/>
              </a:rPr>
              <a:t> GPIO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bật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tắt</a:t>
            </a:r>
            <a:r>
              <a:rPr lang="en-US" dirty="0">
                <a:latin typeface="Dosis" panose="020B0604020202020204" charset="0"/>
              </a:rPr>
              <a:t> led, buzzer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qua module relay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solenoid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911" y="2137407"/>
            <a:ext cx="2984615" cy="2409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319" y="1262401"/>
            <a:ext cx="1685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</a:t>
            </a:r>
            <a:r>
              <a:rPr lang="en-US" dirty="0" err="1" smtClean="0">
                <a:latin typeface="Sniglet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 RFID-RC522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9319" y="1564499"/>
            <a:ext cx="4158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</a:rPr>
              <a:t>Nhận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RFID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vi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xử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lý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trung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</a:rPr>
              <a:t>tâm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53" y="2137407"/>
            <a:ext cx="2409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6" grpId="0"/>
      <p:bldP spid="6" grpId="1"/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3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  <a:t>+ RELAY:</a:t>
            </a:r>
            <a:br>
              <a:rPr lang="en-US" dirty="0" smtClean="0">
                <a:latin typeface="Sniglet" panose="020B0604020202020204" charset="0"/>
                <a:ea typeface="Calibri" panose="020F0502020204030204" pitchFamily="34" charset="0"/>
              </a:rPr>
            </a:br>
            <a:r>
              <a:rPr lang="en-US" dirty="0" err="1">
                <a:latin typeface="Dosis" panose="020B0604020202020204" charset="0"/>
              </a:rPr>
              <a:t>Đặc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điểm</a:t>
            </a:r>
            <a:r>
              <a:rPr lang="en-US" dirty="0">
                <a:latin typeface="Dosis" panose="020B0604020202020204" charset="0"/>
              </a:rPr>
              <a:t>: 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</a:t>
            </a:r>
            <a:r>
              <a:rPr lang="en-US" dirty="0" err="1" smtClean="0">
                <a:latin typeface="Dosis" panose="020B0604020202020204" charset="0"/>
              </a:rPr>
              <a:t>Opto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>
                <a:latin typeface="Dosis" panose="020B0604020202020204" charset="0"/>
              </a:rPr>
              <a:t>PC817 </a:t>
            </a:r>
            <a:r>
              <a:rPr lang="en-US" dirty="0" err="1">
                <a:latin typeface="Dosis" panose="020B0604020202020204" charset="0"/>
              </a:rPr>
              <a:t>mang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lại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ly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giữa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tải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vệ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khỏi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áp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cao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giảm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nhiễu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bảo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an </a:t>
            </a:r>
            <a:r>
              <a:rPr lang="en-US" dirty="0" err="1">
                <a:latin typeface="Dosis" panose="020B0604020202020204" charset="0"/>
              </a:rPr>
              <a:t>toàn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.</a:t>
            </a:r>
          </a:p>
          <a:p>
            <a:pPr lvl="0"/>
            <a:r>
              <a:rPr lang="en-US" dirty="0" smtClean="0">
                <a:latin typeface="Dosis" panose="020B0604020202020204" charset="0"/>
              </a:rPr>
              <a:t> - Diode </a:t>
            </a:r>
            <a:r>
              <a:rPr lang="en-US" dirty="0" err="1">
                <a:latin typeface="Dosis" panose="020B0604020202020204" charset="0"/>
              </a:rPr>
              <a:t>cấp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thoát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tránh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dòng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ngược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nguồn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ảnh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hưởng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..</a:t>
            </a:r>
          </a:p>
          <a:p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</a:rPr>
              <a:t> </a:t>
            </a:r>
            <a:endParaRPr lang="en-US" dirty="0">
              <a:latin typeface="Dosis" panose="020B060402020202020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86150" y="1185824"/>
            <a:ext cx="3680460" cy="25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mạch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(DESIGN DETAIL SCHEMATICS)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6" y="1082425"/>
            <a:ext cx="25596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Keypad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4x4:</a:t>
            </a:r>
            <a:b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r>
              <a:rPr lang="en-US" dirty="0" smtClean="0"/>
              <a:t> + Keypad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4x4 </a:t>
            </a:r>
            <a:r>
              <a:rPr lang="en-US" dirty="0" err="1"/>
              <a:t>hoặc</a:t>
            </a:r>
            <a:r>
              <a:rPr lang="en-US" dirty="0"/>
              <a:t> 4x3.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.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. Keypad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chân</a:t>
            </a:r>
            <a:r>
              <a:rPr lang="en-US" dirty="0"/>
              <a:t> GPIO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0" y="1203770"/>
            <a:ext cx="4273391" cy="29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522514" y="426825"/>
            <a:ext cx="713806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/>
              <a:t>Nhóm</a:t>
            </a:r>
            <a:r>
              <a:rPr lang="en-US" sz="6000" dirty="0" smtClean="0"/>
              <a:t> </a:t>
            </a:r>
            <a:r>
              <a:rPr lang="en-US" sz="6000" dirty="0" err="1" smtClean="0"/>
              <a:t>gồm</a:t>
            </a:r>
            <a:r>
              <a:rPr lang="en-US" sz="6000" dirty="0" smtClean="0"/>
              <a:t>: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640460" y="1658463"/>
            <a:ext cx="331964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Trần Huy Hoàng – 2113418: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+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cứng</a:t>
            </a:r>
            <a:r>
              <a:rPr lang="en-US" sz="2000" dirty="0" smtClean="0"/>
              <a:t>,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mềm</a:t>
            </a:r>
            <a:endParaRPr lang="en-US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+ </a:t>
            </a:r>
            <a:r>
              <a:rPr lang="en-US" sz="2000" dirty="0" err="1" smtClean="0"/>
              <a:t>Soạn</a:t>
            </a:r>
            <a:r>
              <a:rPr lang="en-US" sz="2000" dirty="0" smtClean="0"/>
              <a:t> </a:t>
            </a:r>
            <a:r>
              <a:rPr lang="en-US" sz="2000" dirty="0" err="1" smtClean="0"/>
              <a:t>ppt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540;p14"/>
          <p:cNvSpPr txBox="1">
            <a:spLocks/>
          </p:cNvSpPr>
          <p:nvPr/>
        </p:nvSpPr>
        <p:spPr>
          <a:xfrm>
            <a:off x="4620126" y="1658463"/>
            <a:ext cx="46413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Lâm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vi-VN" sz="2000" dirty="0" smtClean="0"/>
              <a:t>– 2</a:t>
            </a:r>
            <a:r>
              <a:rPr lang="en-US" sz="2000" dirty="0" err="1" smtClean="0"/>
              <a:t>xxxxxx</a:t>
            </a:r>
            <a:r>
              <a:rPr lang="vi-VN" sz="2000" dirty="0" smtClean="0"/>
              <a:t>: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Công việc được phân:</a:t>
            </a:r>
            <a:br>
              <a:rPr lang="vi-VN" sz="2000" dirty="0" smtClean="0"/>
            </a:br>
            <a:r>
              <a:rPr lang="vi-VN" sz="2000" dirty="0" smtClean="0"/>
              <a:t>+ </a:t>
            </a:r>
            <a:r>
              <a:rPr lang="en-US" sz="2000" dirty="0" err="1" smtClean="0"/>
              <a:t>Hỗ</a:t>
            </a:r>
            <a:r>
              <a:rPr lang="en-US" sz="2000" dirty="0" smtClean="0"/>
              <a:t> </a:t>
            </a:r>
            <a:r>
              <a:rPr lang="en-US" sz="2000" dirty="0" err="1" smtClean="0"/>
              <a:t>trợ</a:t>
            </a:r>
            <a:r>
              <a:rPr lang="en-US" sz="2000" dirty="0" smtClean="0"/>
              <a:t> t</a:t>
            </a:r>
            <a:r>
              <a:rPr lang="vi-VN" sz="2000" dirty="0" smtClean="0"/>
              <a:t>hiết kế phần cứng, phần mềm</a:t>
            </a:r>
          </a:p>
          <a:p>
            <a:pPr marL="0" indent="0">
              <a:buFont typeface="Dosis"/>
              <a:buNone/>
            </a:pPr>
            <a:r>
              <a:rPr lang="vi-VN" sz="2000" dirty="0" smtClean="0"/>
              <a:t>+ Soạn </a:t>
            </a:r>
            <a:r>
              <a:rPr lang="en-US" sz="2000" dirty="0" err="1" smtClean="0"/>
              <a:t>báo</a:t>
            </a:r>
            <a:r>
              <a:rPr lang="en-US" sz="2000" dirty="0" smtClean="0"/>
              <a:t> </a:t>
            </a:r>
            <a:r>
              <a:rPr lang="en-US" sz="2000" dirty="0" err="1" smtClean="0"/>
              <a:t>cáo</a:t>
            </a:r>
            <a:r>
              <a:rPr lang="en-US" sz="2000" dirty="0" smtClean="0"/>
              <a:t> word</a:t>
            </a:r>
            <a:endParaRPr lang="vi-V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/>
      <p:bldP spid="540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56" y="1232852"/>
            <a:ext cx="5295269" cy="37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1159800"/>
          </a:xfrm>
        </p:spPr>
        <p:txBody>
          <a:bodyPr/>
          <a:lstStyle/>
          <a:p>
            <a:r>
              <a:rPr lang="en-US" dirty="0"/>
              <a:t>THIẾT KẾ VÀ THỰC HIỆN PHẦN MỀM (SOFTWARE)</a:t>
            </a:r>
          </a:p>
        </p:txBody>
      </p:sp>
    </p:spTree>
    <p:extLst>
      <p:ext uri="{BB962C8B-B14F-4D97-AF65-F5344CB8AC3E}">
        <p14:creationId xmlns:p14="http://schemas.microsoft.com/office/powerpoint/2010/main" val="35251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(SOFTWARE REQUIREMENTS)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435769" y="1082425"/>
            <a:ext cx="23409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LED, Buzzer,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Reader.</a:t>
            </a:r>
            <a:endParaRPr lang="en-US" b="1" dirty="0" smtClean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3225" y="1082424"/>
            <a:ext cx="20288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Keypad.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"3"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38525" y="1082424"/>
            <a:ext cx="25481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RFID: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So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UID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sz="13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3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3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750" y="3117069"/>
            <a:ext cx="31025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relay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3306" y="3113749"/>
            <a:ext cx="22145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chối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buSzPts val="1000"/>
              <a:tabLst>
                <a:tab pos="457200" algn="l"/>
              </a:tabLs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Buzzer.</a:t>
            </a:r>
            <a:endParaRPr lang="en-US" b="1" dirty="0"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 (FLOWCHART)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81" y="1162051"/>
            <a:ext cx="2174082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3112" y="1697481"/>
            <a:ext cx="6476566" cy="917132"/>
          </a:xfrm>
        </p:spPr>
        <p:txBody>
          <a:bodyPr/>
          <a:lstStyle/>
          <a:p>
            <a:r>
              <a:rPr lang="en-US" b="1" dirty="0"/>
              <a:t>KẾT QUẢ THỰC HIỆN ( RESULT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Mạch</a:t>
            </a:r>
            <a:r>
              <a:rPr lang="en-US" b="1" dirty="0"/>
              <a:t> PCB: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6" y="1210991"/>
            <a:ext cx="5432945" cy="36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782" y="557213"/>
            <a:ext cx="6140400" cy="818106"/>
          </a:xfrm>
        </p:spPr>
        <p:txBody>
          <a:bodyPr/>
          <a:lstStyle/>
          <a:p>
            <a:r>
              <a:rPr lang="en-US" b="1"/>
              <a:t>Mạch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20462" y="1461453"/>
            <a:ext cx="5760720" cy="25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(LIMITS):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251064"/>
            <a:ext cx="6057900" cy="1826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EEPROM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SD.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dây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cục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Wi-Fi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Bluetooth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b="1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b="1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log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12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181" y="1092994"/>
            <a:ext cx="8479632" cy="1764287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(CONCLUSIONS AND DEVELOPMENT ORIENTATIONS)</a:t>
            </a:r>
          </a:p>
        </p:txBody>
      </p:sp>
    </p:spTree>
    <p:extLst>
      <p:ext uri="{BB962C8B-B14F-4D97-AF65-F5344CB8AC3E}">
        <p14:creationId xmlns:p14="http://schemas.microsoft.com/office/powerpoint/2010/main" val="5786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(CONCLUSIONS)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278606" y="1082425"/>
            <a:ext cx="6529387" cy="1350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dự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</a:p>
          <a:p>
            <a:pPr marL="457200" lvl="1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tủ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DengXian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Dosis" panose="020B0604020202020204" charset="0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7925" y="2532162"/>
            <a:ext cx="5168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Hướng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chemeClr val="accent1"/>
                </a:solidFill>
                <a:latin typeface="Sniglet" panose="020B0604020202020204" charset="0"/>
                <a:ea typeface="Calibri" panose="020F0502020204030204" pitchFamily="34" charset="0"/>
              </a:rPr>
              <a:t> (DEVELOPMENT ORIENTATIONS)</a:t>
            </a:r>
            <a:endParaRPr lang="en-US" sz="1800" dirty="0">
              <a:solidFill>
                <a:schemeClr val="accent1"/>
              </a:solidFill>
              <a:latin typeface="Sniglet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605" y="2791957"/>
            <a:ext cx="6529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module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ESP8266, ESP32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SMS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dò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Dosi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latin typeface="Dosis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 smtClean="0"/>
              <a:t>Giới</a:t>
            </a:r>
            <a:r>
              <a:rPr lang="en-US" sz="3600" dirty="0" smtClean="0"/>
              <a:t> </a:t>
            </a:r>
            <a:r>
              <a:rPr lang="en-US" sz="3600" dirty="0" err="1" smtClean="0"/>
              <a:t>thiệu</a:t>
            </a:r>
            <a:r>
              <a:rPr lang="en-US" sz="3600" dirty="0" smtClean="0"/>
              <a:t> </a:t>
            </a:r>
            <a:r>
              <a:rPr lang="en-US" sz="3600" dirty="0" err="1" smtClean="0"/>
              <a:t>đề</a:t>
            </a:r>
            <a:r>
              <a:rPr lang="en-US" sz="3600" dirty="0" smtClean="0"/>
              <a:t> </a:t>
            </a:r>
            <a:r>
              <a:rPr lang="en-US" sz="3600" dirty="0" err="1" smtClean="0"/>
              <a:t>tài</a:t>
            </a:r>
            <a:endParaRPr sz="3600" dirty="0"/>
          </a:p>
        </p:txBody>
      </p:sp>
      <p:sp>
        <p:nvSpPr>
          <p:cNvPr id="531" name="Google Shape;531;p13"/>
          <p:cNvSpPr txBox="1"/>
          <p:nvPr/>
        </p:nvSpPr>
        <p:spPr>
          <a:xfrm>
            <a:off x="747925" y="1449675"/>
            <a:ext cx="29970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Tổng quan: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</a:t>
            </a:r>
            <a:r>
              <a:rPr lang="en" b="1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</a:t>
            </a:r>
            <a:r>
              <a:rPr lang="en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Đề tài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sinh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viên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thiết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kế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phép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khác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nhau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 smtClean="0">
                <a:latin typeface="Dosis" panose="020B0604020202020204" charset="0"/>
              </a:rPr>
              <a:t>. </a:t>
            </a:r>
            <a:r>
              <a:rPr lang="en-US" dirty="0" err="1" smtClean="0">
                <a:latin typeface="Dosis" panose="020B0604020202020204" charset="0"/>
              </a:rPr>
              <a:t>Ngoài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ra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hệ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thống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còn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tích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hợp</a:t>
            </a:r>
            <a:r>
              <a:rPr lang="en-US" dirty="0" smtClean="0">
                <a:latin typeface="Dosis" panose="020B0604020202020204" charset="0"/>
              </a:rPr>
              <a:t> them </a:t>
            </a:r>
            <a:r>
              <a:rPr lang="en-US" dirty="0" err="1" smtClean="0">
                <a:latin typeface="Dosis" panose="020B0604020202020204" charset="0"/>
              </a:rPr>
              <a:t>một</a:t>
            </a:r>
            <a:r>
              <a:rPr lang="en-US" dirty="0" smtClean="0">
                <a:latin typeface="Dosis" panose="020B0604020202020204" charset="0"/>
              </a:rPr>
              <a:t> keypad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nhập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ký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tự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mở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khoá</a:t>
            </a:r>
            <a:r>
              <a:rPr lang="en-US" dirty="0" smtClean="0">
                <a:latin typeface="Dosis" panose="020B060402020202020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latin typeface="Dosis" panose="020B0604020202020204" charset="0"/>
              </a:rPr>
              <a:t>+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những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yêu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cầu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trên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sinh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viên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cần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phải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thức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về</a:t>
            </a:r>
            <a:r>
              <a:rPr lang="en-US" dirty="0">
                <a:latin typeface="Dosis" panose="020B0604020202020204" charset="0"/>
              </a:rPr>
              <a:t> vi </a:t>
            </a:r>
            <a:r>
              <a:rPr lang="en-US" dirty="0" err="1">
                <a:latin typeface="Dosis" panose="020B0604020202020204" charset="0"/>
              </a:rPr>
              <a:t>điều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khiển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lập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trình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nhúng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mạch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điện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các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cảm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biến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hoàn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thành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đề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tài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được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giao</a:t>
            </a:r>
            <a:r>
              <a:rPr lang="en-US" dirty="0" smtClean="0">
                <a:latin typeface="Dosis" panose="020B0604020202020204" charset="0"/>
              </a:rPr>
              <a:t>, </a:t>
            </a:r>
            <a:r>
              <a:rPr lang="en-US" dirty="0" err="1" smtClean="0">
                <a:latin typeface="Dosis" panose="020B0604020202020204" charset="0"/>
              </a:rPr>
              <a:t>từ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đó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có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thể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ứng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dụng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vào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các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sản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phẩm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thực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tiễn</a:t>
            </a:r>
            <a:r>
              <a:rPr lang="en-US" dirty="0" smtClean="0">
                <a:latin typeface="Dosis" panose="020B0604020202020204" charset="0"/>
              </a:rPr>
              <a:t> </a:t>
            </a:r>
            <a:r>
              <a:rPr lang="en-US" dirty="0" err="1" smtClean="0">
                <a:latin typeface="Dosis" panose="020B0604020202020204" charset="0"/>
              </a:rPr>
              <a:t>khác</a:t>
            </a:r>
            <a:r>
              <a:rPr lang="en-US" dirty="0" smtClean="0">
                <a:latin typeface="Dosis" panose="020B0604020202020204" charset="0"/>
              </a:rPr>
              <a:t>.</a:t>
            </a: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2" name="Google Shape;532;p13"/>
          <p:cNvSpPr txBox="1"/>
          <p:nvPr/>
        </p:nvSpPr>
        <p:spPr>
          <a:xfrm>
            <a:off x="4150426" y="1449675"/>
            <a:ext cx="31278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Dosis" panose="020B0604020202020204" charset="0"/>
              </a:rPr>
              <a:t>Nhiệm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vụ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đề</a:t>
            </a:r>
            <a:r>
              <a:rPr lang="en-US" b="1" dirty="0">
                <a:latin typeface="Dosis" panose="020B0604020202020204" charset="0"/>
              </a:rPr>
              <a:t> </a:t>
            </a:r>
            <a:r>
              <a:rPr lang="en-US" b="1" dirty="0" err="1">
                <a:latin typeface="Dosis" panose="020B0604020202020204" charset="0"/>
              </a:rPr>
              <a:t>tài</a:t>
            </a:r>
            <a:endParaRPr lang="en-US" b="1" dirty="0">
              <a:latin typeface="Dosis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Nhiệm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vụ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chính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đóng</a:t>
            </a:r>
            <a:r>
              <a:rPr lang="en-US" dirty="0">
                <a:latin typeface="Dosis" panose="020B0604020202020204" charset="0"/>
              </a:rPr>
              <a:t>/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theo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yêu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cầu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của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sự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cố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thì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người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dùng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có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mật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khẩu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bằng</a:t>
            </a:r>
            <a:r>
              <a:rPr lang="en-US" dirty="0">
                <a:latin typeface="Dosis" panose="020B0604020202020204" charset="0"/>
              </a:rPr>
              <a:t> keypad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mở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khóa</a:t>
            </a:r>
            <a:r>
              <a:rPr lang="en-US" dirty="0">
                <a:latin typeface="Dosis" panose="020B060402020202020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3D4965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+ </a:t>
            </a:r>
            <a:r>
              <a:rPr lang="en-US" dirty="0" err="1">
                <a:latin typeface="Dosis" panose="020B0604020202020204" charset="0"/>
              </a:rPr>
              <a:t>Hệ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thống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thẻ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đọc</a:t>
            </a:r>
            <a:r>
              <a:rPr lang="en-US" dirty="0">
                <a:latin typeface="Dosis" panose="020B0604020202020204" charset="0"/>
              </a:rPr>
              <a:t> RFID </a:t>
            </a:r>
            <a:r>
              <a:rPr lang="en-US" dirty="0" err="1">
                <a:latin typeface="Dosis" panose="020B0604020202020204" charset="0"/>
              </a:rPr>
              <a:t>sử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Arduino Nano </a:t>
            </a:r>
            <a:r>
              <a:rPr lang="en-US" dirty="0" err="1">
                <a:latin typeface="Dosis" panose="020B0604020202020204" charset="0"/>
              </a:rPr>
              <a:t>là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một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ứng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dụng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tiềm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năng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trong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lĩnh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vực</a:t>
            </a:r>
            <a:r>
              <a:rPr lang="en-US" dirty="0">
                <a:latin typeface="Dosis" panose="020B0604020202020204" charset="0"/>
              </a:rPr>
              <a:t> IOT, </a:t>
            </a:r>
            <a:r>
              <a:rPr lang="en-US" dirty="0" err="1">
                <a:latin typeface="Dosis" panose="020B0604020202020204" charset="0"/>
              </a:rPr>
              <a:t>giúp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nhận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diện</a:t>
            </a:r>
            <a:r>
              <a:rPr lang="en-US" dirty="0">
                <a:latin typeface="Dosis" panose="020B0604020202020204" charset="0"/>
              </a:rPr>
              <a:t>, </a:t>
            </a:r>
            <a:r>
              <a:rPr lang="en-US" dirty="0" err="1">
                <a:latin typeface="Dosis" panose="020B0604020202020204" charset="0"/>
              </a:rPr>
              <a:t>thu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thập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truyền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dữ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liệu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để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quản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lý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và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phân</a:t>
            </a:r>
            <a:r>
              <a:rPr lang="en-US" dirty="0">
                <a:latin typeface="Dosis" panose="020B0604020202020204" charset="0"/>
              </a:rPr>
              <a:t> </a:t>
            </a:r>
            <a:r>
              <a:rPr lang="en-US" dirty="0" err="1">
                <a:latin typeface="Dosis" panose="020B0604020202020204" charset="0"/>
              </a:rPr>
              <a:t>tích</a:t>
            </a:r>
            <a:endParaRPr lang="en-US" dirty="0">
              <a:latin typeface="Dosis" panose="020B060402020202020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3D4965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TÀI LIỆU THAM KHẢO (REFER DOCUMENTS)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747925" y="1082425"/>
            <a:ext cx="5815012" cy="367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Arduino Nano datasheet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Link: https://s.net.vn/PtAO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5V 5-Pin relay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https://s.net.vn/74dx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RFID RC522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https://s.net.vn/p5K2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Solenoid lock 12V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  <a:tabLst>
                <a:tab pos="628650" algn="l"/>
                <a:tab pos="1028700" algn="l"/>
              </a:tabLst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     Buzzer datasheet: 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 : </a:t>
            </a: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https://s.net.vn/LaJS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Keypad 4x4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sz="1200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sz="1200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2"/>
              </a:rPr>
              <a:t>https://s.net.vn/IAoI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Led datasheet</a:t>
            </a:r>
            <a:endParaRPr lang="en-US" sz="1200" dirty="0"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  <a:p>
            <a:pPr marL="450215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Link: 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  <a:hlinkClick r:id="rId3"/>
              </a:rPr>
              <a:t>https://s.net.vn/0VD0</a:t>
            </a:r>
            <a:endParaRPr lang="en-US" sz="1200" dirty="0">
              <a:effectLst/>
              <a:latin typeface="Calibri" panose="020F0502020204030204" pitchFamily="34" charset="0"/>
              <a:ea typeface="DengXi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1368270" y="1661762"/>
            <a:ext cx="73300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TỔNG QUAN LÝ THUYẾT VÀ LINH KIỆN (GENERAL THEORIES)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1077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 smtClean="0"/>
              <a:t>: Arduino </a:t>
            </a:r>
            <a:r>
              <a:rPr lang="en-US" b="1" dirty="0" err="1" smtClean="0"/>
              <a:t>nano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53155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Arduino Nano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Arduino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hoặc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vi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. ATmega328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UART TTL (5V) serial,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0 (RX) </a:t>
            </a:r>
            <a:r>
              <a:rPr lang="en-US" sz="1600" dirty="0" err="1"/>
              <a:t>và</a:t>
            </a:r>
            <a:r>
              <a:rPr lang="en-US" sz="1600" dirty="0"/>
              <a:t> 1 (TX). </a:t>
            </a:r>
            <a:r>
              <a:rPr lang="en-US" sz="1600" dirty="0" err="1"/>
              <a:t>Một</a:t>
            </a:r>
            <a:r>
              <a:rPr lang="en-US" sz="1600" dirty="0"/>
              <a:t> chip FTDI FT232RL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này</a:t>
            </a:r>
            <a:r>
              <a:rPr lang="en-US" sz="1600" dirty="0"/>
              <a:t> qua </a:t>
            </a:r>
            <a:r>
              <a:rPr lang="en-US" sz="1600" dirty="0" err="1"/>
              <a:t>cổng</a:t>
            </a:r>
            <a:r>
              <a:rPr lang="en-US" sz="1600" dirty="0"/>
              <a:t> USB, </a:t>
            </a:r>
            <a:r>
              <a:rPr lang="en-US" sz="1600" dirty="0" err="1"/>
              <a:t>và</a:t>
            </a:r>
            <a:r>
              <a:rPr lang="en-US" sz="1600" dirty="0"/>
              <a:t> driver FTDI (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Arduino)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cổng</a:t>
            </a:r>
            <a:r>
              <a:rPr lang="en-US" sz="1600" dirty="0"/>
              <a:t> COM </a:t>
            </a:r>
            <a:r>
              <a:rPr lang="en-US" sz="1600" dirty="0" err="1"/>
              <a:t>ảo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.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Arduino 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Serial Monitor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gửi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văn</a:t>
            </a:r>
            <a:r>
              <a:rPr lang="en-US" sz="1600" dirty="0"/>
              <a:t> </a:t>
            </a:r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Arduino. </a:t>
            </a:r>
            <a:r>
              <a:rPr lang="en-US" sz="1600" dirty="0" err="1"/>
              <a:t>Đèn</a:t>
            </a:r>
            <a:r>
              <a:rPr lang="en-US" sz="1600" dirty="0"/>
              <a:t> LED RX </a:t>
            </a:r>
            <a:r>
              <a:rPr lang="en-US" sz="1600" dirty="0" err="1"/>
              <a:t>và</a:t>
            </a:r>
            <a:r>
              <a:rPr lang="en-US" sz="1600" dirty="0"/>
              <a:t> TX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bo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qua chip FTDI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nối</a:t>
            </a:r>
            <a:r>
              <a:rPr lang="en-US" sz="1600" dirty="0"/>
              <a:t> USB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(</a:t>
            </a:r>
            <a:r>
              <a:rPr lang="en-US" sz="1600" dirty="0" err="1"/>
              <a:t>nhưng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nhấp</a:t>
            </a:r>
            <a:r>
              <a:rPr lang="en-US" sz="1600" dirty="0"/>
              <a:t> </a:t>
            </a:r>
            <a:r>
              <a:rPr lang="en-US" sz="1600" dirty="0" err="1"/>
              <a:t>nháy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0 </a:t>
            </a:r>
            <a:r>
              <a:rPr lang="en-US" sz="1600" dirty="0" err="1"/>
              <a:t>và</a:t>
            </a:r>
            <a:r>
              <a:rPr lang="en-US" sz="1600" dirty="0"/>
              <a:t> 1). </a:t>
            </a:r>
            <a:r>
              <a:rPr lang="en-US" sz="1600" dirty="0" err="1"/>
              <a:t>Thư</a:t>
            </a:r>
            <a:r>
              <a:rPr lang="en-US" sz="1600" dirty="0"/>
              <a:t> </a:t>
            </a:r>
            <a:r>
              <a:rPr lang="en-US" sz="1600" dirty="0" err="1"/>
              <a:t>viện</a:t>
            </a:r>
            <a:r>
              <a:rPr lang="en-US" sz="1600" dirty="0"/>
              <a:t> </a:t>
            </a:r>
            <a:r>
              <a:rPr lang="en-US" sz="1600" dirty="0" err="1"/>
              <a:t>SoftwareSerial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serial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kỳ</a:t>
            </a:r>
            <a:r>
              <a:rPr lang="en-US" sz="1600" dirty="0"/>
              <a:t> </a:t>
            </a:r>
            <a:r>
              <a:rPr lang="en-US" sz="1600" dirty="0" err="1"/>
              <a:t>chân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Nano. ATmega328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I2C (TWI) </a:t>
            </a:r>
            <a:r>
              <a:rPr lang="en-US" sz="1600" dirty="0" err="1"/>
              <a:t>và</a:t>
            </a:r>
            <a:r>
              <a:rPr lang="en-US" sz="1600" dirty="0"/>
              <a:t> SPI. 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-714504" y="57992"/>
            <a:ext cx="588464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dirty="0" smtClean="0"/>
              <a:t>+ </a:t>
            </a:r>
            <a:r>
              <a:rPr lang="en-US" dirty="0" smtClean="0"/>
              <a:t>Arduino </a:t>
            </a:r>
            <a:r>
              <a:rPr lang="en-US" dirty="0"/>
              <a:t>Nano 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13394" y="1551260"/>
            <a:ext cx="2917211" cy="146963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40" y="827472"/>
            <a:ext cx="3334880" cy="40846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142" y="1029967"/>
            <a:ext cx="5566109" cy="3438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Relay 5V </a:t>
            </a:r>
            <a:r>
              <a:rPr lang="en-US" b="1" dirty="0" err="1"/>
              <a:t>kích</a:t>
            </a:r>
            <a:r>
              <a:rPr lang="en-US" b="1" dirty="0"/>
              <a:t> </a:t>
            </a:r>
            <a:r>
              <a:rPr lang="en-US" b="1" dirty="0" err="1"/>
              <a:t>mức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/</a:t>
            </a:r>
            <a:r>
              <a:rPr lang="en-US" b="1" dirty="0" err="1"/>
              <a:t>thấp</a:t>
            </a:r>
            <a:r>
              <a:rPr lang="en-US" b="1" dirty="0"/>
              <a:t>:</a:t>
            </a:r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556644" y="1225649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nhựa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. </a:t>
            </a:r>
            <a:endParaRPr lang="en-US" dirty="0" smtClean="0"/>
          </a:p>
          <a:p>
            <a:pPr marL="88900" indent="0">
              <a:buNone/>
            </a:pPr>
            <a:r>
              <a:rPr lang="en-US" dirty="0" smtClean="0"/>
              <a:t>+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kín</a:t>
            </a:r>
            <a:r>
              <a:rPr lang="en-US" dirty="0"/>
              <a:t>: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.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: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loạt</a:t>
            </a:r>
            <a:r>
              <a:rPr lang="en-US" dirty="0"/>
              <a:t>.</a:t>
            </a:r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88" y="1225649"/>
            <a:ext cx="2531143" cy="2374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118214"/>
            <a:ext cx="4471988" cy="382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0"/>
      <p:bldP spid="579" grpId="0" uiExpand="1" build="p"/>
      <p:bldP spid="579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600" dirty="0" err="1"/>
              <a:t>Giới</a:t>
            </a:r>
            <a:r>
              <a:rPr lang="en-US" sz="1600" dirty="0"/>
              <a:t> </a:t>
            </a:r>
            <a:r>
              <a:rPr lang="en-US" sz="1600" dirty="0" err="1"/>
              <a:t>thiệu</a:t>
            </a:r>
            <a:r>
              <a:rPr lang="en-US" sz="1600" dirty="0"/>
              <a:t> </a:t>
            </a:r>
            <a:r>
              <a:rPr lang="en-US" sz="1600" dirty="0" err="1" smtClean="0"/>
              <a:t>chung</a:t>
            </a:r>
            <a:r>
              <a:rPr lang="en-US" sz="1600" dirty="0" smtClean="0"/>
              <a:t>: RFID-RC522</a:t>
            </a:r>
            <a:endParaRPr lang="en-US" sz="1600"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140400" cy="3640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/>
              <a:t>MFRC522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IC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r>
              <a:rPr lang="en-US" sz="1600" dirty="0"/>
              <a:t> </a:t>
            </a:r>
            <a:r>
              <a:rPr lang="en-US" sz="1600" dirty="0" err="1"/>
              <a:t>dành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tần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13.56 </a:t>
            </a:r>
            <a:r>
              <a:rPr lang="en-US" sz="1600" dirty="0" err="1"/>
              <a:t>MHz.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ISO/IEC 14443 A/MIFARE.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MFRC522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ăng</a:t>
            </a:r>
            <a:r>
              <a:rPr lang="en-US" sz="1600" dirty="0"/>
              <a:t>-ten </a:t>
            </a:r>
            <a:r>
              <a:rPr lang="en-US" sz="1600" dirty="0" err="1"/>
              <a:t>đọc</a:t>
            </a:r>
            <a:r>
              <a:rPr lang="en-US" sz="1600" dirty="0"/>
              <a:t>/</a:t>
            </a:r>
            <a:r>
              <a:rPr lang="en-US" sz="1600" dirty="0" err="1"/>
              <a:t>ghi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tuân</a:t>
            </a:r>
            <a:r>
              <a:rPr lang="en-US" sz="1600" dirty="0"/>
              <a:t> </a:t>
            </a:r>
            <a:r>
              <a:rPr lang="en-US" sz="1600" dirty="0" err="1"/>
              <a:t>thủ</a:t>
            </a:r>
            <a:r>
              <a:rPr lang="en-US" sz="1600" dirty="0"/>
              <a:t> </a:t>
            </a:r>
            <a:r>
              <a:rPr lang="en-US" sz="1600" dirty="0" err="1"/>
              <a:t>tiêu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 ISO/IEC 14443 A/MIFARE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mạch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bổ</a:t>
            </a:r>
            <a:r>
              <a:rPr lang="en-US" sz="1600" dirty="0"/>
              <a:t> sung.</a:t>
            </a:r>
            <a:br>
              <a:rPr lang="en-US" sz="1600" dirty="0"/>
            </a:b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mã</a:t>
            </a:r>
            <a:r>
              <a:rPr lang="en-US" sz="1600" dirty="0"/>
              <a:t> </a:t>
            </a:r>
            <a:r>
              <a:rPr lang="en-US" sz="1600" dirty="0" err="1"/>
              <a:t>tín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ISO/IEC 14443 A/MIFARE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mạnh</a:t>
            </a:r>
            <a:r>
              <a:rPr lang="en-US" sz="1600" dirty="0"/>
              <a:t> </a:t>
            </a:r>
            <a:r>
              <a:rPr lang="en-US" sz="1600" dirty="0" err="1"/>
              <a:t>mẽ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.</a:t>
            </a:r>
            <a:br>
              <a:rPr lang="en-US" sz="1600" dirty="0"/>
            </a:br>
            <a:r>
              <a:rPr lang="en-US" sz="1600" dirty="0" err="1"/>
              <a:t>Mô-đun</a:t>
            </a:r>
            <a:r>
              <a:rPr lang="en-US" sz="1600" dirty="0"/>
              <a:t> </a:t>
            </a:r>
            <a:r>
              <a:rPr lang="en-US" sz="1600" dirty="0" err="1"/>
              <a:t>kỹ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hoàn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dạng</a:t>
            </a:r>
            <a:r>
              <a:rPr lang="en-US" sz="1600" dirty="0"/>
              <a:t> </a:t>
            </a:r>
            <a:r>
              <a:rPr lang="en-US" sz="1600" dirty="0" err="1"/>
              <a:t>khung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ISO/IEC 14443 A (</a:t>
            </a:r>
            <a:r>
              <a:rPr lang="en-US" sz="1600" dirty="0" err="1"/>
              <a:t>bao</a:t>
            </a:r>
            <a:r>
              <a:rPr lang="en-US" sz="1600" dirty="0"/>
              <a:t>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chẵn</a:t>
            </a:r>
            <a:r>
              <a:rPr lang="en-US" sz="1600" dirty="0"/>
              <a:t> </a:t>
            </a:r>
            <a:r>
              <a:rPr lang="en-US" sz="1600" dirty="0" err="1"/>
              <a:t>lẻ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CRC).</a:t>
            </a:r>
            <a:br>
              <a:rPr lang="en-US" sz="1600" dirty="0"/>
            </a:br>
            <a:r>
              <a:rPr lang="en-US" sz="1600" dirty="0"/>
              <a:t>MFRC522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MF1xxS20, MF1xxS70 </a:t>
            </a:r>
            <a:r>
              <a:rPr lang="en-US" sz="1600" dirty="0" err="1"/>
              <a:t>và</a:t>
            </a:r>
            <a:r>
              <a:rPr lang="en-US" sz="1600" dirty="0"/>
              <a:t> MF1xxS50.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cũng</a:t>
            </a:r>
            <a:r>
              <a:rPr lang="en-US" sz="1600" dirty="0"/>
              <a:t> </a:t>
            </a:r>
            <a:r>
              <a:rPr lang="en-US" sz="1600" dirty="0" err="1"/>
              <a:t>hỗ</a:t>
            </a:r>
            <a:r>
              <a:rPr lang="en-US" sz="1600" dirty="0"/>
              <a:t> </a:t>
            </a:r>
            <a:r>
              <a:rPr lang="en-US" sz="1600" dirty="0" err="1"/>
              <a:t>trợ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MIFARE </a:t>
            </a:r>
            <a:r>
              <a:rPr lang="en-US" sz="1600" dirty="0" err="1"/>
              <a:t>cao</a:t>
            </a:r>
            <a:r>
              <a:rPr lang="en-US" sz="1600" dirty="0"/>
              <a:t>, </a:t>
            </a:r>
            <a:r>
              <a:rPr lang="en-US" sz="1600" dirty="0" err="1"/>
              <a:t>lên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848 </a:t>
            </a:r>
            <a:r>
              <a:rPr lang="en-US" sz="1600" dirty="0" err="1"/>
              <a:t>kBd</a:t>
            </a:r>
            <a:r>
              <a:rPr lang="en-US" sz="1600" dirty="0"/>
              <a:t> ở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hai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.</a:t>
            </a:r>
            <a:endParaRPr lang="en-US" sz="1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.</a:t>
            </a:r>
            <a:endParaRPr sz="16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8</a:t>
            </a:fld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/>
      <p:bldP spid="59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690831" y="223283"/>
            <a:ext cx="6140400" cy="8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RFID RC522</a:t>
            </a:r>
            <a:endParaRPr dirty="0"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17" y="1389856"/>
            <a:ext cx="3039269" cy="33328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85" y="1031117"/>
            <a:ext cx="5029932" cy="3938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285" y="1142643"/>
            <a:ext cx="5163153" cy="3796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1559</Words>
  <Application>Microsoft Office PowerPoint</Application>
  <PresentationFormat>On-screen Show (16:9)</PresentationFormat>
  <Paragraphs>146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Sniglet</vt:lpstr>
      <vt:lpstr>DengXian</vt:lpstr>
      <vt:lpstr>DengXian Light</vt:lpstr>
      <vt:lpstr>Dosis</vt:lpstr>
      <vt:lpstr>Times New Roman</vt:lpstr>
      <vt:lpstr>Arial</vt:lpstr>
      <vt:lpstr>Friar template</vt:lpstr>
      <vt:lpstr>Báo cáo đề tài :Thiết kế khoá cửa điện tử sử dụng RFID Nhóm: 19</vt:lpstr>
      <vt:lpstr>Nhóm gồm:</vt:lpstr>
      <vt:lpstr>Giới thiệu đề tài</vt:lpstr>
      <vt:lpstr>TỔNG QUAN LÝ THUYẾT VÀ LINH KIỆN (GENERAL THEORIES)</vt:lpstr>
      <vt:lpstr>Giới thiệu chung: Arduino nano </vt:lpstr>
      <vt:lpstr>PowerPoint Presentation</vt:lpstr>
      <vt:lpstr>Relay 5V kích mức cao/thấp:</vt:lpstr>
      <vt:lpstr>Giới thiệu chung: RFID-RC522</vt:lpstr>
      <vt:lpstr>RFID RC522</vt:lpstr>
      <vt:lpstr>ĐẶC TẢ HỆ THỐNG (SYSTEM REQUIREMENTS)</vt:lpstr>
      <vt:lpstr>+ Tên Sản Phẩm (NAME):  </vt:lpstr>
      <vt:lpstr>Các linh kiện sử dụng</vt:lpstr>
      <vt:lpstr>THIẾT KẾ VÀ THỰC HIỆN PHẦN CỨNG (HARDWARE) </vt:lpstr>
      <vt:lpstr> Nguyên lý hoạt động (PRINCIPLE OF OPERATION) </vt:lpstr>
      <vt:lpstr>Thành phần Hệ Thống (HARDWARE COMPONENT) </vt:lpstr>
      <vt:lpstr>Sơ đồ khối phần cứng (HARDWARE BLOCK DIAGRAM)</vt:lpstr>
      <vt:lpstr>Sơ đồ mạch thiết kế (DESIGN DETAIL SCHEMATICS) </vt:lpstr>
      <vt:lpstr>Sơ đồ mạch thiết kế (DESIGN DETAIL SCHEMATICS)</vt:lpstr>
      <vt:lpstr>Sơ đồ mạch thiết kế (DESIGN DETAIL SCHEMATICS)</vt:lpstr>
      <vt:lpstr>Mạch nguyên lý hoàn chỉnh mà nhóm đề ra:</vt:lpstr>
      <vt:lpstr>THIẾT KẾ VÀ THỰC HIỆN PHẦN MỀM (SOFTWARE)</vt:lpstr>
      <vt:lpstr>Yêu cầu thuật toán (SOFTWARE REQUIREMENTS)</vt:lpstr>
      <vt:lpstr>Lưu đồ Giải thuật: (FLOWCHART)</vt:lpstr>
      <vt:lpstr>KẾT QUẢ THỰC HIỆN ( RESULT )</vt:lpstr>
      <vt:lpstr>Mạch PCB:</vt:lpstr>
      <vt:lpstr>Mạch thực tế   </vt:lpstr>
      <vt:lpstr>Hạn chế (LIMITS):</vt:lpstr>
      <vt:lpstr>Kết luận và Hướng phát triển (CONCLUSIONS AND DEVELOPMENT ORIENTATIONS)</vt:lpstr>
      <vt:lpstr>Kết luận (CONCLUSIONS)</vt:lpstr>
      <vt:lpstr>TÀI LIỆU THAM KHẢO (REFER DOCUMENTS)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:Thiết kế khoá cửa điện tử sử dụng RFID Nhóm: 19</dc:title>
  <dc:creator>DELL</dc:creator>
  <cp:lastModifiedBy>DELL</cp:lastModifiedBy>
  <cp:revision>22</cp:revision>
  <dcterms:modified xsi:type="dcterms:W3CDTF">2024-12-10T08:10:11Z</dcterms:modified>
</cp:coreProperties>
</file>